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notesMasterIdLst>
    <p:notesMasterId r:id="rId18"/>
  </p:notesMasterIdLst>
  <p:sldIdLst>
    <p:sldId id="256" r:id="rId2"/>
    <p:sldId id="260" r:id="rId3"/>
    <p:sldId id="261" r:id="rId4"/>
    <p:sldId id="263" r:id="rId5"/>
    <p:sldId id="264" r:id="rId6"/>
    <p:sldId id="265" r:id="rId7"/>
    <p:sldId id="266" r:id="rId8"/>
    <p:sldId id="286" r:id="rId9"/>
    <p:sldId id="267" r:id="rId10"/>
    <p:sldId id="287" r:id="rId11"/>
    <p:sldId id="268" r:id="rId12"/>
    <p:sldId id="289" r:id="rId13"/>
    <p:sldId id="288" r:id="rId14"/>
    <p:sldId id="290" r:id="rId15"/>
    <p:sldId id="291" r:id="rId16"/>
    <p:sldId id="275" r:id="rId1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4" autoAdjust="0"/>
    <p:restoredTop sz="94660" autoAdjust="0"/>
  </p:normalViewPr>
  <p:slideViewPr>
    <p:cSldViewPr>
      <p:cViewPr varScale="1">
        <p:scale>
          <a:sx n="106" d="100"/>
          <a:sy n="106" d="100"/>
        </p:scale>
        <p:origin x="166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48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tr-TR" altLang="tr-TR"/>
          </a:p>
        </p:txBody>
      </p:sp>
      <p:sp>
        <p:nvSpPr>
          <p:cNvPr id="14848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tr-TR" altLang="tr-TR"/>
          </a:p>
        </p:txBody>
      </p:sp>
      <p:sp>
        <p:nvSpPr>
          <p:cNvPr id="14848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848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4848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tr-TR" altLang="tr-TR"/>
          </a:p>
        </p:txBody>
      </p:sp>
      <p:sp>
        <p:nvSpPr>
          <p:cNvPr id="14848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A3FD7D6C-9D48-44F1-97FE-F67BC690300E}" type="slidenum">
              <a:rPr lang="tr-TR" altLang="tr-TR"/>
              <a:pPr/>
              <a:t>‹#›</a:t>
            </a:fld>
            <a:endParaRPr lang="tr-TR" altLang="tr-TR"/>
          </a:p>
        </p:txBody>
      </p:sp>
    </p:spTree>
    <p:extLst>
      <p:ext uri="{BB962C8B-B14F-4D97-AF65-F5344CB8AC3E}">
        <p14:creationId xmlns:p14="http://schemas.microsoft.com/office/powerpoint/2010/main" val="31609676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B43194-D2B5-42A1-9A62-9B93C65E4239}" type="slidenum">
              <a:rPr lang="tr-TR" altLang="tr-TR"/>
              <a:pPr/>
              <a:t>1</a:t>
            </a:fld>
            <a:endParaRPr lang="tr-TR" altLang="tr-TR"/>
          </a:p>
        </p:txBody>
      </p:sp>
      <p:sp>
        <p:nvSpPr>
          <p:cNvPr id="149506" name="Rectangle 2"/>
          <p:cNvSpPr>
            <a:spLocks noRo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4008411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BD8C4E-896A-43BC-8BA2-B6D5DD36B358}" type="slidenum">
              <a:rPr lang="tr-TR" altLang="tr-TR"/>
              <a:pPr/>
              <a:t>2</a:t>
            </a:fld>
            <a:endParaRPr lang="tr-TR" altLang="tr-TR"/>
          </a:p>
        </p:txBody>
      </p:sp>
      <p:sp>
        <p:nvSpPr>
          <p:cNvPr id="150530" name="Rectangle 2"/>
          <p:cNvSpPr>
            <a:spLocks noRo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683806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4F1A90-C3E4-441C-AD28-50CC5BE9576A}" type="slidenum">
              <a:rPr lang="tr-TR" altLang="tr-TR"/>
              <a:pPr/>
              <a:t>3</a:t>
            </a:fld>
            <a:endParaRPr lang="tr-TR" altLang="tr-TR"/>
          </a:p>
        </p:txBody>
      </p:sp>
      <p:sp>
        <p:nvSpPr>
          <p:cNvPr id="151554" name="Rectangle 2"/>
          <p:cNvSpPr>
            <a:spLocks noRo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140566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89C3B9-033B-4E32-A692-A581CB03B52A}" type="slidenum">
              <a:rPr lang="tr-TR" altLang="tr-TR"/>
              <a:pPr/>
              <a:t>4</a:t>
            </a:fld>
            <a:endParaRPr lang="tr-TR" altLang="tr-TR"/>
          </a:p>
        </p:txBody>
      </p:sp>
      <p:sp>
        <p:nvSpPr>
          <p:cNvPr id="153602" name="Rectangle 2"/>
          <p:cNvSpPr>
            <a:spLocks noRo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00637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25B756-928D-4ADD-A269-13F3D5AFDDA5}" type="slidenum">
              <a:rPr lang="tr-TR" altLang="tr-TR"/>
              <a:pPr/>
              <a:t>5</a:t>
            </a:fld>
            <a:endParaRPr lang="tr-TR" altLang="tr-TR"/>
          </a:p>
        </p:txBody>
      </p:sp>
      <p:sp>
        <p:nvSpPr>
          <p:cNvPr id="154626" name="Rectangle 2"/>
          <p:cNvSpPr>
            <a:spLocks noRo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31720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2BD953-143D-4FB3-86B2-A0A4B0120B41}" type="slidenum">
              <a:rPr lang="tr-TR" altLang="tr-TR"/>
              <a:pPr/>
              <a:t>6</a:t>
            </a:fld>
            <a:endParaRPr lang="tr-TR" altLang="tr-TR"/>
          </a:p>
        </p:txBody>
      </p:sp>
      <p:sp>
        <p:nvSpPr>
          <p:cNvPr id="155650" name="Rectangle 2"/>
          <p:cNvSpPr>
            <a:spLocks noRo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336068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444391-0616-437F-84B3-829F9E26C91E}" type="slidenum">
              <a:rPr lang="tr-TR" altLang="tr-TR"/>
              <a:pPr/>
              <a:t>7</a:t>
            </a:fld>
            <a:endParaRPr lang="tr-TR" altLang="tr-TR"/>
          </a:p>
        </p:txBody>
      </p:sp>
      <p:sp>
        <p:nvSpPr>
          <p:cNvPr id="156674" name="Rectangle 2"/>
          <p:cNvSpPr>
            <a:spLocks noRo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263283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7FCC3B-C178-46E4-8E58-FDE7CAC16516}" type="slidenum">
              <a:rPr lang="tr-TR" altLang="tr-TR"/>
              <a:pPr/>
              <a:t>8</a:t>
            </a:fld>
            <a:endParaRPr lang="tr-TR" altLang="tr-TR"/>
          </a:p>
        </p:txBody>
      </p:sp>
      <p:sp>
        <p:nvSpPr>
          <p:cNvPr id="276482" name="Rectangle 2"/>
          <p:cNvSpPr>
            <a:spLocks noRo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712207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02509F-40E6-4904-9921-548265FA815D}" type="slidenum">
              <a:rPr lang="tr-TR" altLang="tr-TR"/>
              <a:pPr/>
              <a:t>9</a:t>
            </a:fld>
            <a:endParaRPr lang="tr-TR" altLang="tr-TR"/>
          </a:p>
        </p:txBody>
      </p:sp>
      <p:sp>
        <p:nvSpPr>
          <p:cNvPr id="157698" name="Rectangle 2"/>
          <p:cNvSpPr>
            <a:spLocks noRo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094163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A920A-6C47-4B17-9D5E-FA32B3EC56B8}" type="slidenum">
              <a:rPr lang="tr-TR" altLang="tr-TR"/>
              <a:pPr/>
              <a:t>10</a:t>
            </a:fld>
            <a:endParaRPr lang="tr-TR" altLang="tr-TR"/>
          </a:p>
        </p:txBody>
      </p:sp>
      <p:sp>
        <p:nvSpPr>
          <p:cNvPr id="278530" name="Rectangle 2"/>
          <p:cNvSpPr>
            <a:spLocks noRo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642243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6DCAEC-F482-4DF5-A02C-E9636EE0C342}" type="slidenum">
              <a:rPr lang="tr-TR" altLang="tr-TR"/>
              <a:pPr/>
              <a:t>11</a:t>
            </a:fld>
            <a:endParaRPr lang="tr-TR" altLang="tr-TR"/>
          </a:p>
        </p:txBody>
      </p:sp>
      <p:sp>
        <p:nvSpPr>
          <p:cNvPr id="158722" name="Rectangle 2"/>
          <p:cNvSpPr>
            <a:spLocks noRo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142732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2DB9DB-69F4-44B6-A36C-54CC09E7FE0D}" type="slidenum">
              <a:rPr lang="tr-TR" altLang="tr-TR"/>
              <a:pPr/>
              <a:t>12</a:t>
            </a:fld>
            <a:endParaRPr lang="tr-TR" altLang="tr-TR"/>
          </a:p>
        </p:txBody>
      </p:sp>
      <p:sp>
        <p:nvSpPr>
          <p:cNvPr id="282626" name="Rectangle 2"/>
          <p:cNvSpPr>
            <a:spLocks noRot="1" noChangeArrowheads="1" noTextEdit="1"/>
          </p:cNvSpPr>
          <p:nvPr>
            <p:ph type="sldImg"/>
          </p:nvPr>
        </p:nvSpPr>
        <p:spPr>
          <a:ln/>
        </p:spPr>
      </p:sp>
      <p:sp>
        <p:nvSpPr>
          <p:cNvPr id="28262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744892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EB75A9-91A5-4BE4-94B5-A53DA88F601E}" type="slidenum">
              <a:rPr lang="tr-TR" altLang="tr-TR"/>
              <a:pPr/>
              <a:t>13</a:t>
            </a:fld>
            <a:endParaRPr lang="tr-TR" altLang="tr-TR"/>
          </a:p>
        </p:txBody>
      </p:sp>
      <p:sp>
        <p:nvSpPr>
          <p:cNvPr id="280578" name="Rectangle 2"/>
          <p:cNvSpPr>
            <a:spLocks noRo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545398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2DE1B8-7B5E-4619-AB9A-2BC576DD04C6}" type="slidenum">
              <a:rPr lang="tr-TR" altLang="tr-TR"/>
              <a:pPr/>
              <a:t>16</a:t>
            </a:fld>
            <a:endParaRPr lang="tr-TR" altLang="tr-TR"/>
          </a:p>
        </p:txBody>
      </p:sp>
      <p:sp>
        <p:nvSpPr>
          <p:cNvPr id="165890" name="Rectangle 2"/>
          <p:cNvSpPr>
            <a:spLocks noRot="1" noChangeArrowheads="1" noTextEdit="1"/>
          </p:cNvSpPr>
          <p:nvPr>
            <p:ph type="sldImg"/>
          </p:nvPr>
        </p:nvSpPr>
        <p:spPr>
          <a:ln/>
        </p:spPr>
      </p:sp>
      <p:sp>
        <p:nvSpPr>
          <p:cNvPr id="16589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181368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endParaRPr lang="tr-TR" altLang="tr-TR"/>
          </a:p>
        </p:txBody>
      </p:sp>
      <p:sp>
        <p:nvSpPr>
          <p:cNvPr id="5" name="Altbilgi Yer Tutucusu 4"/>
          <p:cNvSpPr>
            <a:spLocks noGrp="1"/>
          </p:cNvSpPr>
          <p:nvPr>
            <p:ph type="ftr" sz="quarter" idx="11"/>
          </p:nvPr>
        </p:nvSpPr>
        <p:spPr/>
        <p:txBody>
          <a:bodyPr/>
          <a:lstStyle/>
          <a:p>
            <a:endParaRPr lang="tr-TR" altLang="tr-TR"/>
          </a:p>
        </p:txBody>
      </p:sp>
      <p:sp>
        <p:nvSpPr>
          <p:cNvPr id="6" name="Slayt Numarası Yer Tutucusu 5"/>
          <p:cNvSpPr>
            <a:spLocks noGrp="1"/>
          </p:cNvSpPr>
          <p:nvPr>
            <p:ph type="sldNum" sz="quarter" idx="12"/>
          </p:nvPr>
        </p:nvSpPr>
        <p:spPr/>
        <p:txBody>
          <a:bodyPr/>
          <a:lstStyle/>
          <a:p>
            <a:fld id="{4BA9BFB7-38C7-4ACF-B0B9-F7CE52A59D12}" type="slidenum">
              <a:rPr lang="tr-TR" altLang="tr-TR" smtClean="0"/>
              <a:pPr/>
              <a:t>‹#›</a:t>
            </a:fld>
            <a:endParaRPr lang="tr-TR" altLang="tr-TR"/>
          </a:p>
        </p:txBody>
      </p:sp>
    </p:spTree>
    <p:extLst>
      <p:ext uri="{BB962C8B-B14F-4D97-AF65-F5344CB8AC3E}">
        <p14:creationId xmlns:p14="http://schemas.microsoft.com/office/powerpoint/2010/main" val="3068126731"/>
      </p:ext>
    </p:extLst>
  </p:cSld>
  <p:clrMapOvr>
    <a:masterClrMapping/>
  </p:clrMapOvr>
  <p:transition>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ltLang="tr-TR"/>
          </a:p>
        </p:txBody>
      </p:sp>
      <p:sp>
        <p:nvSpPr>
          <p:cNvPr id="5" name="Altbilgi Yer Tutucusu 4"/>
          <p:cNvSpPr>
            <a:spLocks noGrp="1"/>
          </p:cNvSpPr>
          <p:nvPr>
            <p:ph type="ftr" sz="quarter" idx="11"/>
          </p:nvPr>
        </p:nvSpPr>
        <p:spPr/>
        <p:txBody>
          <a:bodyPr/>
          <a:lstStyle/>
          <a:p>
            <a:endParaRPr lang="tr-TR" altLang="tr-TR"/>
          </a:p>
        </p:txBody>
      </p:sp>
      <p:sp>
        <p:nvSpPr>
          <p:cNvPr id="6" name="Slayt Numarası Yer Tutucusu 5"/>
          <p:cNvSpPr>
            <a:spLocks noGrp="1"/>
          </p:cNvSpPr>
          <p:nvPr>
            <p:ph type="sldNum" sz="quarter" idx="12"/>
          </p:nvPr>
        </p:nvSpPr>
        <p:spPr/>
        <p:txBody>
          <a:bodyPr/>
          <a:lstStyle/>
          <a:p>
            <a:fld id="{E73266E2-BE93-4D89-AE87-C29C5B06263B}" type="slidenum">
              <a:rPr lang="tr-TR" altLang="tr-TR" smtClean="0"/>
              <a:pPr/>
              <a:t>‹#›</a:t>
            </a:fld>
            <a:endParaRPr lang="tr-TR" altLang="tr-TR"/>
          </a:p>
        </p:txBody>
      </p:sp>
    </p:spTree>
    <p:extLst>
      <p:ext uri="{BB962C8B-B14F-4D97-AF65-F5344CB8AC3E}">
        <p14:creationId xmlns:p14="http://schemas.microsoft.com/office/powerpoint/2010/main" val="3402339343"/>
      </p:ext>
    </p:extLst>
  </p:cSld>
  <p:clrMapOvr>
    <a:masterClrMapping/>
  </p:clrMapOvr>
  <p:transition>
    <p:randomBar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endParaRPr lang="tr-TR" altLang="tr-TR"/>
          </a:p>
        </p:txBody>
      </p:sp>
      <p:sp>
        <p:nvSpPr>
          <p:cNvPr id="5" name="Altbilgi Yer Tutucusu 4"/>
          <p:cNvSpPr>
            <a:spLocks noGrp="1"/>
          </p:cNvSpPr>
          <p:nvPr>
            <p:ph type="ftr" sz="quarter" idx="11"/>
          </p:nvPr>
        </p:nvSpPr>
        <p:spPr/>
        <p:txBody>
          <a:bodyPr/>
          <a:lstStyle/>
          <a:p>
            <a:endParaRPr lang="tr-TR" altLang="tr-TR"/>
          </a:p>
        </p:txBody>
      </p:sp>
      <p:sp>
        <p:nvSpPr>
          <p:cNvPr id="6" name="Slayt Numarası Yer Tutucusu 5"/>
          <p:cNvSpPr>
            <a:spLocks noGrp="1"/>
          </p:cNvSpPr>
          <p:nvPr>
            <p:ph type="sldNum" sz="quarter" idx="12"/>
          </p:nvPr>
        </p:nvSpPr>
        <p:spPr/>
        <p:txBody>
          <a:bodyPr/>
          <a:lstStyle/>
          <a:p>
            <a:fld id="{45E482BB-1E05-490F-A5B8-3A8C01DC8525}" type="slidenum">
              <a:rPr lang="tr-TR" altLang="tr-TR" smtClean="0"/>
              <a:pPr/>
              <a:t>‹#›</a:t>
            </a:fld>
            <a:endParaRPr lang="tr-TR" altLang="tr-TR"/>
          </a:p>
        </p:txBody>
      </p:sp>
    </p:spTree>
    <p:extLst>
      <p:ext uri="{BB962C8B-B14F-4D97-AF65-F5344CB8AC3E}">
        <p14:creationId xmlns:p14="http://schemas.microsoft.com/office/powerpoint/2010/main" val="1935837648"/>
      </p:ext>
    </p:extLst>
  </p:cSld>
  <p:clrMapOvr>
    <a:masterClrMapping/>
  </p:clrMapOvr>
  <p:transition>
    <p:randomBar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endParaRPr lang="tr-TR" altLang="tr-TR"/>
          </a:p>
        </p:txBody>
      </p:sp>
      <p:sp>
        <p:nvSpPr>
          <p:cNvPr id="6" name="Altbilgi Yer Tutucusu 5"/>
          <p:cNvSpPr>
            <a:spLocks noGrp="1"/>
          </p:cNvSpPr>
          <p:nvPr>
            <p:ph type="ftr" sz="quarter" idx="11"/>
          </p:nvPr>
        </p:nvSpPr>
        <p:spPr/>
        <p:txBody>
          <a:bodyPr/>
          <a:lstStyle/>
          <a:p>
            <a:endParaRPr lang="tr-TR" altLang="tr-TR"/>
          </a:p>
        </p:txBody>
      </p:sp>
      <p:sp>
        <p:nvSpPr>
          <p:cNvPr id="7" name="Slayt Numarası Yer Tutucusu 6"/>
          <p:cNvSpPr>
            <a:spLocks noGrp="1"/>
          </p:cNvSpPr>
          <p:nvPr>
            <p:ph type="sldNum" sz="quarter" idx="12"/>
          </p:nvPr>
        </p:nvSpPr>
        <p:spPr/>
        <p:txBody>
          <a:bodyPr/>
          <a:lstStyle/>
          <a:p>
            <a:fld id="{832C33EE-7A01-40F0-BCF8-B435614DB6CA}" type="slidenum">
              <a:rPr lang="tr-TR" altLang="tr-TR" smtClean="0"/>
              <a:pPr/>
              <a:t>‹#›</a:t>
            </a:fld>
            <a:endParaRPr lang="tr-TR" altLang="tr-TR"/>
          </a:p>
        </p:txBody>
      </p:sp>
    </p:spTree>
    <p:extLst>
      <p:ext uri="{BB962C8B-B14F-4D97-AF65-F5344CB8AC3E}">
        <p14:creationId xmlns:p14="http://schemas.microsoft.com/office/powerpoint/2010/main" val="1896459038"/>
      </p:ext>
    </p:extLst>
  </p:cSld>
  <p:clrMapOvr>
    <a:masterClrMapping/>
  </p:clrMapOvr>
  <p:transition>
    <p:randomBar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endParaRPr lang="tr-TR" altLang="tr-TR"/>
          </a:p>
        </p:txBody>
      </p:sp>
      <p:sp>
        <p:nvSpPr>
          <p:cNvPr id="8" name="Altbilgi Yer Tutucusu 7"/>
          <p:cNvSpPr>
            <a:spLocks noGrp="1"/>
          </p:cNvSpPr>
          <p:nvPr>
            <p:ph type="ftr" sz="quarter" idx="11"/>
          </p:nvPr>
        </p:nvSpPr>
        <p:spPr/>
        <p:txBody>
          <a:bodyPr/>
          <a:lstStyle/>
          <a:p>
            <a:endParaRPr lang="tr-TR" altLang="tr-TR"/>
          </a:p>
        </p:txBody>
      </p:sp>
      <p:sp>
        <p:nvSpPr>
          <p:cNvPr id="9" name="Slayt Numarası Yer Tutucusu 8"/>
          <p:cNvSpPr>
            <a:spLocks noGrp="1"/>
          </p:cNvSpPr>
          <p:nvPr>
            <p:ph type="sldNum" sz="quarter" idx="12"/>
          </p:nvPr>
        </p:nvSpPr>
        <p:spPr/>
        <p:txBody>
          <a:bodyPr/>
          <a:lstStyle/>
          <a:p>
            <a:fld id="{3D767126-C559-4110-A689-13E653753092}" type="slidenum">
              <a:rPr lang="tr-TR" altLang="tr-TR" smtClean="0"/>
              <a:pPr/>
              <a:t>‹#›</a:t>
            </a:fld>
            <a:endParaRPr lang="tr-TR" altLang="tr-TR"/>
          </a:p>
        </p:txBody>
      </p:sp>
    </p:spTree>
    <p:extLst>
      <p:ext uri="{BB962C8B-B14F-4D97-AF65-F5344CB8AC3E}">
        <p14:creationId xmlns:p14="http://schemas.microsoft.com/office/powerpoint/2010/main" val="2682786036"/>
      </p:ext>
    </p:extLst>
  </p:cSld>
  <p:clrMapOvr>
    <a:masterClrMapping/>
  </p:clrMapOvr>
  <p:transition>
    <p:randomBar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ltLang="tr-TR"/>
          </a:p>
        </p:txBody>
      </p:sp>
      <p:sp>
        <p:nvSpPr>
          <p:cNvPr id="4" name="Altbilgi Yer Tutucusu 3"/>
          <p:cNvSpPr>
            <a:spLocks noGrp="1"/>
          </p:cNvSpPr>
          <p:nvPr>
            <p:ph type="ftr" sz="quarter" idx="11"/>
          </p:nvPr>
        </p:nvSpPr>
        <p:spPr/>
        <p:txBody>
          <a:bodyPr/>
          <a:lstStyle/>
          <a:p>
            <a:endParaRPr lang="tr-TR" altLang="tr-TR"/>
          </a:p>
        </p:txBody>
      </p:sp>
      <p:sp>
        <p:nvSpPr>
          <p:cNvPr id="5" name="Slayt Numarası Yer Tutucusu 4"/>
          <p:cNvSpPr>
            <a:spLocks noGrp="1"/>
          </p:cNvSpPr>
          <p:nvPr>
            <p:ph type="sldNum" sz="quarter" idx="12"/>
          </p:nvPr>
        </p:nvSpPr>
        <p:spPr/>
        <p:txBody>
          <a:bodyPr/>
          <a:lstStyle/>
          <a:p>
            <a:fld id="{DF1380ED-F61E-4107-9C0B-F13CCF6CF7C4}" type="slidenum">
              <a:rPr lang="tr-TR" altLang="tr-TR" smtClean="0"/>
              <a:pPr/>
              <a:t>‹#›</a:t>
            </a:fld>
            <a:endParaRPr lang="tr-TR" altLang="tr-TR"/>
          </a:p>
        </p:txBody>
      </p:sp>
    </p:spTree>
    <p:extLst>
      <p:ext uri="{BB962C8B-B14F-4D97-AF65-F5344CB8AC3E}">
        <p14:creationId xmlns:p14="http://schemas.microsoft.com/office/powerpoint/2010/main" val="2076364045"/>
      </p:ext>
    </p:extLst>
  </p:cSld>
  <p:clrMapOvr>
    <a:masterClrMapping/>
  </p:clrMapOvr>
  <p:transition>
    <p:randomBar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endParaRPr lang="tr-TR" altLang="tr-TR"/>
          </a:p>
        </p:txBody>
      </p:sp>
      <p:sp>
        <p:nvSpPr>
          <p:cNvPr id="3" name="Altbilgi Yer Tutucusu 2"/>
          <p:cNvSpPr>
            <a:spLocks noGrp="1"/>
          </p:cNvSpPr>
          <p:nvPr>
            <p:ph type="ftr" sz="quarter" idx="11"/>
          </p:nvPr>
        </p:nvSpPr>
        <p:spPr/>
        <p:txBody>
          <a:bodyPr/>
          <a:lstStyle/>
          <a:p>
            <a:endParaRPr lang="tr-TR" altLang="tr-TR"/>
          </a:p>
        </p:txBody>
      </p:sp>
      <p:sp>
        <p:nvSpPr>
          <p:cNvPr id="4" name="Slayt Numarası Yer Tutucusu 3"/>
          <p:cNvSpPr>
            <a:spLocks noGrp="1"/>
          </p:cNvSpPr>
          <p:nvPr>
            <p:ph type="sldNum" sz="quarter" idx="12"/>
          </p:nvPr>
        </p:nvSpPr>
        <p:spPr/>
        <p:txBody>
          <a:bodyPr/>
          <a:lstStyle/>
          <a:p>
            <a:fld id="{C927E23D-37D2-4D68-BA5D-BA5E00B3CA15}" type="slidenum">
              <a:rPr lang="tr-TR" altLang="tr-TR" smtClean="0"/>
              <a:pPr/>
              <a:t>‹#›</a:t>
            </a:fld>
            <a:endParaRPr lang="tr-TR" altLang="tr-TR"/>
          </a:p>
        </p:txBody>
      </p:sp>
    </p:spTree>
    <p:extLst>
      <p:ext uri="{BB962C8B-B14F-4D97-AF65-F5344CB8AC3E}">
        <p14:creationId xmlns:p14="http://schemas.microsoft.com/office/powerpoint/2010/main" val="3884181643"/>
      </p:ext>
    </p:extLst>
  </p:cSld>
  <p:clrMapOvr>
    <a:masterClrMapping/>
  </p:clrMapOvr>
  <p:transition>
    <p:randomBar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endParaRPr lang="tr-TR" altLang="tr-TR"/>
          </a:p>
        </p:txBody>
      </p:sp>
      <p:sp>
        <p:nvSpPr>
          <p:cNvPr id="6" name="Altbilgi Yer Tutucusu 5"/>
          <p:cNvSpPr>
            <a:spLocks noGrp="1"/>
          </p:cNvSpPr>
          <p:nvPr>
            <p:ph type="ftr" sz="quarter" idx="11"/>
          </p:nvPr>
        </p:nvSpPr>
        <p:spPr/>
        <p:txBody>
          <a:bodyPr/>
          <a:lstStyle/>
          <a:p>
            <a:endParaRPr lang="tr-TR" altLang="tr-TR"/>
          </a:p>
        </p:txBody>
      </p:sp>
      <p:sp>
        <p:nvSpPr>
          <p:cNvPr id="7" name="Slayt Numarası Yer Tutucusu 6"/>
          <p:cNvSpPr>
            <a:spLocks noGrp="1"/>
          </p:cNvSpPr>
          <p:nvPr>
            <p:ph type="sldNum" sz="quarter" idx="12"/>
          </p:nvPr>
        </p:nvSpPr>
        <p:spPr/>
        <p:txBody>
          <a:bodyPr/>
          <a:lstStyle/>
          <a:p>
            <a:fld id="{4E8B528B-D99D-45BE-A280-70A1FAD90A71}" type="slidenum">
              <a:rPr lang="tr-TR" altLang="tr-TR" smtClean="0"/>
              <a:pPr/>
              <a:t>‹#›</a:t>
            </a:fld>
            <a:endParaRPr lang="tr-TR" altLang="tr-TR"/>
          </a:p>
        </p:txBody>
      </p:sp>
    </p:spTree>
    <p:extLst>
      <p:ext uri="{BB962C8B-B14F-4D97-AF65-F5344CB8AC3E}">
        <p14:creationId xmlns:p14="http://schemas.microsoft.com/office/powerpoint/2010/main" val="1335655275"/>
      </p:ext>
    </p:extLst>
  </p:cSld>
  <p:clrMapOvr>
    <a:masterClrMapping/>
  </p:clrMapOvr>
  <p:transition>
    <p:randomBar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endParaRPr lang="tr-TR" altLang="tr-TR"/>
          </a:p>
        </p:txBody>
      </p:sp>
      <p:sp>
        <p:nvSpPr>
          <p:cNvPr id="6" name="Altbilgi Yer Tutucusu 5"/>
          <p:cNvSpPr>
            <a:spLocks noGrp="1"/>
          </p:cNvSpPr>
          <p:nvPr>
            <p:ph type="ftr" sz="quarter" idx="11"/>
          </p:nvPr>
        </p:nvSpPr>
        <p:spPr/>
        <p:txBody>
          <a:bodyPr/>
          <a:lstStyle/>
          <a:p>
            <a:endParaRPr lang="tr-TR" altLang="tr-TR"/>
          </a:p>
        </p:txBody>
      </p:sp>
      <p:sp>
        <p:nvSpPr>
          <p:cNvPr id="7" name="Slayt Numarası Yer Tutucusu 6"/>
          <p:cNvSpPr>
            <a:spLocks noGrp="1"/>
          </p:cNvSpPr>
          <p:nvPr>
            <p:ph type="sldNum" sz="quarter" idx="12"/>
          </p:nvPr>
        </p:nvSpPr>
        <p:spPr/>
        <p:txBody>
          <a:bodyPr/>
          <a:lstStyle/>
          <a:p>
            <a:fld id="{FC3BB0F4-3808-48E7-9A9F-58922CF343B9}" type="slidenum">
              <a:rPr lang="tr-TR" altLang="tr-TR" smtClean="0"/>
              <a:pPr/>
              <a:t>‹#›</a:t>
            </a:fld>
            <a:endParaRPr lang="tr-TR" altLang="tr-TR"/>
          </a:p>
        </p:txBody>
      </p:sp>
    </p:spTree>
    <p:extLst>
      <p:ext uri="{BB962C8B-B14F-4D97-AF65-F5344CB8AC3E}">
        <p14:creationId xmlns:p14="http://schemas.microsoft.com/office/powerpoint/2010/main" val="1521436711"/>
      </p:ext>
    </p:extLst>
  </p:cSld>
  <p:clrMapOvr>
    <a:masterClrMapping/>
  </p:clrMapOvr>
  <p:transition>
    <p:randomBar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ltLang="tr-TR"/>
          </a:p>
        </p:txBody>
      </p:sp>
      <p:sp>
        <p:nvSpPr>
          <p:cNvPr id="5" name="Altbilgi Yer Tutucusu 4"/>
          <p:cNvSpPr>
            <a:spLocks noGrp="1"/>
          </p:cNvSpPr>
          <p:nvPr>
            <p:ph type="ftr" sz="quarter" idx="11"/>
          </p:nvPr>
        </p:nvSpPr>
        <p:spPr/>
        <p:txBody>
          <a:bodyPr/>
          <a:lstStyle/>
          <a:p>
            <a:endParaRPr lang="tr-TR" altLang="tr-TR"/>
          </a:p>
        </p:txBody>
      </p:sp>
      <p:sp>
        <p:nvSpPr>
          <p:cNvPr id="6" name="Slayt Numarası Yer Tutucusu 5"/>
          <p:cNvSpPr>
            <a:spLocks noGrp="1"/>
          </p:cNvSpPr>
          <p:nvPr>
            <p:ph type="sldNum" sz="quarter" idx="12"/>
          </p:nvPr>
        </p:nvSpPr>
        <p:spPr/>
        <p:txBody>
          <a:bodyPr/>
          <a:lstStyle/>
          <a:p>
            <a:fld id="{25032624-74A5-4FE1-AF92-D4C9D7318163}" type="slidenum">
              <a:rPr lang="tr-TR" altLang="tr-TR" smtClean="0"/>
              <a:pPr/>
              <a:t>‹#›</a:t>
            </a:fld>
            <a:endParaRPr lang="tr-TR" altLang="tr-TR"/>
          </a:p>
        </p:txBody>
      </p:sp>
    </p:spTree>
    <p:extLst>
      <p:ext uri="{BB962C8B-B14F-4D97-AF65-F5344CB8AC3E}">
        <p14:creationId xmlns:p14="http://schemas.microsoft.com/office/powerpoint/2010/main" val="2515892155"/>
      </p:ext>
    </p:extLst>
  </p:cSld>
  <p:clrMapOvr>
    <a:masterClrMapping/>
  </p:clrMapOvr>
  <p:transition>
    <p:randomBar dir="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ltLang="tr-TR"/>
          </a:p>
        </p:txBody>
      </p:sp>
      <p:sp>
        <p:nvSpPr>
          <p:cNvPr id="5" name="Altbilgi Yer Tutucusu 4"/>
          <p:cNvSpPr>
            <a:spLocks noGrp="1"/>
          </p:cNvSpPr>
          <p:nvPr>
            <p:ph type="ftr" sz="quarter" idx="11"/>
          </p:nvPr>
        </p:nvSpPr>
        <p:spPr/>
        <p:txBody>
          <a:bodyPr/>
          <a:lstStyle/>
          <a:p>
            <a:endParaRPr lang="tr-TR" altLang="tr-TR"/>
          </a:p>
        </p:txBody>
      </p:sp>
      <p:sp>
        <p:nvSpPr>
          <p:cNvPr id="6" name="Slayt Numarası Yer Tutucusu 5"/>
          <p:cNvSpPr>
            <a:spLocks noGrp="1"/>
          </p:cNvSpPr>
          <p:nvPr>
            <p:ph type="sldNum" sz="quarter" idx="12"/>
          </p:nvPr>
        </p:nvSpPr>
        <p:spPr/>
        <p:txBody>
          <a:bodyPr/>
          <a:lstStyle/>
          <a:p>
            <a:fld id="{34E6F3F5-2597-4374-9E3A-A8A11D4F9D19}" type="slidenum">
              <a:rPr lang="tr-TR" altLang="tr-TR" smtClean="0"/>
              <a:pPr/>
              <a:t>‹#›</a:t>
            </a:fld>
            <a:endParaRPr lang="tr-TR" altLang="tr-TR"/>
          </a:p>
        </p:txBody>
      </p:sp>
    </p:spTree>
    <p:extLst>
      <p:ext uri="{BB962C8B-B14F-4D97-AF65-F5344CB8AC3E}">
        <p14:creationId xmlns:p14="http://schemas.microsoft.com/office/powerpoint/2010/main" val="1656747109"/>
      </p:ext>
    </p:extLst>
  </p:cSld>
  <p:clrMapOvr>
    <a:masterClrMapping/>
  </p:clrMapOvr>
  <p:transition>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lt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lt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A3E28BC-59F6-444E-B1DB-8CC5015B1E95}" type="slidenum">
              <a:rPr lang="tr-TR" altLang="tr-TR" smtClean="0"/>
              <a:pPr/>
              <a:t>‹#›</a:t>
            </a:fld>
            <a:endParaRPr lang="tr-TR" altLang="tr-TR"/>
          </a:p>
        </p:txBody>
      </p:sp>
    </p:spTree>
    <p:extLst>
      <p:ext uri="{BB962C8B-B14F-4D97-AF65-F5344CB8AC3E}">
        <p14:creationId xmlns:p14="http://schemas.microsoft.com/office/powerpoint/2010/main" val="234499903"/>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Lst>
  <p:transition>
    <p:randomBar dir="vert"/>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tr-TR" altLang="tr-TR" b="1"/>
              <a:t>KENTSEL DÖNÜŞÜM UYGULAMALARI</a:t>
            </a:r>
          </a:p>
        </p:txBody>
      </p:sp>
      <p:sp>
        <p:nvSpPr>
          <p:cNvPr id="2" name="Alt Başlık 1"/>
          <p:cNvSpPr>
            <a:spLocks noGrp="1"/>
          </p:cNvSpPr>
          <p:nvPr>
            <p:ph type="subTitle" idx="1"/>
          </p:nvPr>
        </p:nvSpPr>
        <p:spPr/>
        <p:txBody>
          <a:bodyPr/>
          <a:lstStyle/>
          <a:p>
            <a:endParaRPr lang="tr-TR"/>
          </a:p>
        </p:txBody>
      </p:sp>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r-TR" altLang="tr-TR" sz="2400"/>
              <a:t>Dönüşüm </a:t>
            </a:r>
          </a:p>
        </p:txBody>
      </p:sp>
      <p:sp>
        <p:nvSpPr>
          <p:cNvPr id="6147" name="Rectangle 3"/>
          <p:cNvSpPr>
            <a:spLocks noGrp="1" noChangeArrowheads="1"/>
          </p:cNvSpPr>
          <p:nvPr>
            <p:ph idx="1"/>
          </p:nvPr>
        </p:nvSpPr>
        <p:spPr>
          <a:xfrm>
            <a:off x="971550" y="1700213"/>
            <a:ext cx="3455988" cy="4114800"/>
          </a:xfrm>
        </p:spPr>
        <p:txBody>
          <a:bodyPr/>
          <a:lstStyle/>
          <a:p>
            <a:pPr algn="just">
              <a:buFont typeface="Wingdings" panose="05000000000000000000" pitchFamily="2" charset="2"/>
              <a:buNone/>
            </a:pPr>
            <a:r>
              <a:rPr lang="tr-TR" altLang="tr-TR"/>
              <a:t>	</a:t>
            </a:r>
            <a:r>
              <a:rPr lang="tr-TR" altLang="tr-TR" sz="2000"/>
              <a:t>Olduğundan başka bir biçime girme, başka bir durum alma, tahavvül, inkılap, şekil değiştirme.</a:t>
            </a:r>
          </a:p>
        </p:txBody>
      </p:sp>
      <p:pic>
        <p:nvPicPr>
          <p:cNvPr id="6149" name="Picture 5" descr="transformatio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844675"/>
            <a:ext cx="3760787" cy="37607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r-TR" altLang="tr-TR" sz="2400"/>
              <a:t>Kentsel Dönüşüm</a:t>
            </a:r>
          </a:p>
        </p:txBody>
      </p:sp>
      <p:sp>
        <p:nvSpPr>
          <p:cNvPr id="7171" name="Rectangle 3"/>
          <p:cNvSpPr>
            <a:spLocks noGrp="1" noChangeArrowheads="1"/>
          </p:cNvSpPr>
          <p:nvPr>
            <p:ph idx="1"/>
          </p:nvPr>
        </p:nvSpPr>
        <p:spPr>
          <a:xfrm>
            <a:off x="971550" y="1827213"/>
            <a:ext cx="4354513" cy="4114800"/>
          </a:xfrm>
        </p:spPr>
        <p:txBody>
          <a:bodyPr/>
          <a:lstStyle/>
          <a:p>
            <a:pPr algn="just">
              <a:buFont typeface="Wingdings" panose="05000000000000000000" pitchFamily="2" charset="2"/>
              <a:buNone/>
            </a:pPr>
            <a:r>
              <a:rPr lang="tr-TR" altLang="tr-TR" sz="2000"/>
              <a:t>	Kentsel sorunlara çözüm üretmek amacıyla, değişime uğrayan bir bölgenin ekonomik, fiziksel, sosyal ve çevresel koşullarına kalıcı bir çözüm sağlamaya çalışan kapsamlı bir vizyon ve eylem olarak ifade edilmektedir. </a:t>
            </a:r>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1844675"/>
            <a:ext cx="2952750" cy="3743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r-TR" altLang="tr-TR" sz="2400"/>
              <a:t>Kentsel Dönüşüm</a:t>
            </a:r>
          </a:p>
        </p:txBody>
      </p:sp>
      <p:sp>
        <p:nvSpPr>
          <p:cNvPr id="9219" name="Rectangle 3"/>
          <p:cNvSpPr>
            <a:spLocks noGrp="1" noChangeArrowheads="1"/>
          </p:cNvSpPr>
          <p:nvPr>
            <p:ph idx="1"/>
          </p:nvPr>
        </p:nvSpPr>
        <p:spPr>
          <a:xfrm>
            <a:off x="1074738" y="1628775"/>
            <a:ext cx="7313612" cy="2393950"/>
          </a:xfrm>
        </p:spPr>
        <p:txBody>
          <a:bodyPr/>
          <a:lstStyle/>
          <a:p>
            <a:pPr>
              <a:buFont typeface="Wingdings" panose="05000000000000000000" pitchFamily="2" charset="2"/>
              <a:buNone/>
            </a:pPr>
            <a:r>
              <a:rPr lang="tr-TR" altLang="tr-TR" sz="2000"/>
              <a:t>	Fiziksel - tasarım, </a:t>
            </a:r>
          </a:p>
          <a:p>
            <a:pPr>
              <a:buFont typeface="Wingdings" panose="05000000000000000000" pitchFamily="2" charset="2"/>
              <a:buNone/>
            </a:pPr>
            <a:r>
              <a:rPr lang="tr-TR" altLang="tr-TR" sz="2000"/>
              <a:t>	Sosyal, </a:t>
            </a:r>
          </a:p>
          <a:p>
            <a:pPr>
              <a:buFont typeface="Wingdings" panose="05000000000000000000" pitchFamily="2" charset="2"/>
              <a:buNone/>
            </a:pPr>
            <a:r>
              <a:rPr lang="tr-TR" altLang="tr-TR" sz="2000"/>
              <a:t>	Ekonomik,  </a:t>
            </a:r>
          </a:p>
          <a:p>
            <a:pPr>
              <a:buFont typeface="Wingdings" panose="05000000000000000000" pitchFamily="2" charset="2"/>
              <a:buNone/>
            </a:pPr>
            <a:r>
              <a:rPr lang="tr-TR" altLang="tr-TR" sz="2000"/>
              <a:t>	Yasal – yönetsel, </a:t>
            </a:r>
          </a:p>
          <a:p>
            <a:pPr>
              <a:buFont typeface="Wingdings" panose="05000000000000000000" pitchFamily="2" charset="2"/>
              <a:buNone/>
            </a:pPr>
            <a:endParaRPr lang="tr-TR" altLang="tr-TR" sz="2000"/>
          </a:p>
          <a:p>
            <a:pPr>
              <a:buFont typeface="Wingdings" panose="05000000000000000000" pitchFamily="2" charset="2"/>
              <a:buNone/>
            </a:pPr>
            <a:r>
              <a:rPr lang="tr-TR" altLang="tr-TR" sz="2000"/>
              <a:t>	dört temel boyutu içinde barındıran bir kavramdır.</a:t>
            </a:r>
          </a:p>
        </p:txBody>
      </p:sp>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ltLang="tr-TR" sz="2400"/>
              <a:t>Kentsel Dönüşümün Hedefleri</a:t>
            </a:r>
          </a:p>
        </p:txBody>
      </p:sp>
      <p:sp>
        <p:nvSpPr>
          <p:cNvPr id="10243" name="Rectangle 3"/>
          <p:cNvSpPr>
            <a:spLocks noGrp="1" noChangeArrowheads="1"/>
          </p:cNvSpPr>
          <p:nvPr>
            <p:ph idx="1"/>
          </p:nvPr>
        </p:nvSpPr>
        <p:spPr>
          <a:xfrm>
            <a:off x="1362075" y="1628775"/>
            <a:ext cx="7313613" cy="4114800"/>
          </a:xfrm>
        </p:spPr>
        <p:txBody>
          <a:bodyPr/>
          <a:lstStyle/>
          <a:p>
            <a:pPr marL="260350" indent="-250825" algn="just">
              <a:lnSpc>
                <a:spcPct val="80000"/>
              </a:lnSpc>
              <a:spcBef>
                <a:spcPct val="50000"/>
              </a:spcBef>
              <a:buFontTx/>
              <a:buAutoNum type="arabicPeriod"/>
            </a:pPr>
            <a:r>
              <a:rPr lang="tr-TR" altLang="tr-TR" sz="2000"/>
              <a:t>Kentin fiziksel koşulları ile, toplumsal problemleri arasında doğrudan bir ilişki kurmak.</a:t>
            </a:r>
          </a:p>
          <a:p>
            <a:pPr marL="260350" indent="-250825" algn="just">
              <a:lnSpc>
                <a:spcPct val="80000"/>
              </a:lnSpc>
              <a:spcBef>
                <a:spcPct val="50000"/>
              </a:spcBef>
              <a:buFontTx/>
              <a:buAutoNum type="arabicPeriod"/>
            </a:pPr>
            <a:r>
              <a:rPr lang="tr-TR" altLang="tr-TR" sz="2000"/>
              <a:t>Kent dokusunu oluşturan birçok öğenin fiziksel olarak sürekli değişim ihtiyacına cevap vermek.</a:t>
            </a:r>
          </a:p>
          <a:p>
            <a:pPr marL="260350" indent="-250825" algn="just">
              <a:lnSpc>
                <a:spcPct val="80000"/>
              </a:lnSpc>
              <a:spcBef>
                <a:spcPct val="50000"/>
              </a:spcBef>
              <a:buFontTx/>
              <a:buAutoNum type="arabicPeriod"/>
            </a:pPr>
            <a:r>
              <a:rPr lang="tr-TR" altLang="tr-TR" sz="2000"/>
              <a:t>Kentsel refah ve yaşam kalitesini artırıcı yaklaşımlar ortaya koymak.</a:t>
            </a:r>
          </a:p>
          <a:p>
            <a:pPr marL="260350" indent="-250825" algn="just">
              <a:lnSpc>
                <a:spcPct val="80000"/>
              </a:lnSpc>
              <a:spcBef>
                <a:spcPct val="50000"/>
              </a:spcBef>
              <a:buFontTx/>
              <a:buAutoNum type="arabicPeriod"/>
            </a:pPr>
            <a:r>
              <a:rPr lang="tr-TR" altLang="tr-TR" sz="2000"/>
              <a:t>Fiziksel ve toplumsal çöküntü alanları haline gelen kent parçalarında ekonomik canlılığı yeniden sağlayacak stratejileri geliştirmek.</a:t>
            </a:r>
          </a:p>
          <a:p>
            <a:pPr marL="260350" indent="-250825" algn="just">
              <a:lnSpc>
                <a:spcPct val="80000"/>
              </a:lnSpc>
              <a:spcBef>
                <a:spcPct val="50000"/>
              </a:spcBef>
              <a:buFontTx/>
              <a:buAutoNum type="arabicPeriod"/>
            </a:pPr>
            <a:r>
              <a:rPr lang="tr-TR" altLang="tr-TR" sz="2000"/>
              <a:t>Kentsel alanların en etkin biçimde kullanımı ve gereksiz kentsel yayılmadan kaçınmaya yönelik stratejilerin ortaya koymak.</a:t>
            </a: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370013" y="341313"/>
            <a:ext cx="7313612" cy="1143000"/>
          </a:xfrm>
        </p:spPr>
        <p:txBody>
          <a:bodyPr/>
          <a:lstStyle/>
          <a:p>
            <a:r>
              <a:rPr lang="tr-TR" altLang="tr-TR" sz="2400"/>
              <a:t>Kentsel Dönüşüm Uygulama Biçimleri</a:t>
            </a:r>
            <a:r>
              <a:rPr lang="tr-TR" altLang="tr-TR"/>
              <a:t> </a:t>
            </a:r>
          </a:p>
        </p:txBody>
      </p:sp>
      <p:sp>
        <p:nvSpPr>
          <p:cNvPr id="11267" name="Rectangle 3"/>
          <p:cNvSpPr>
            <a:spLocks noGrp="1" noChangeArrowheads="1"/>
          </p:cNvSpPr>
          <p:nvPr>
            <p:ph idx="1"/>
          </p:nvPr>
        </p:nvSpPr>
        <p:spPr>
          <a:xfrm>
            <a:off x="1370013" y="1684338"/>
            <a:ext cx="7313612" cy="3473450"/>
          </a:xfrm>
        </p:spPr>
        <p:txBody>
          <a:bodyPr/>
          <a:lstStyle/>
          <a:p>
            <a:pPr>
              <a:lnSpc>
                <a:spcPct val="80000"/>
              </a:lnSpc>
              <a:spcBef>
                <a:spcPct val="40000"/>
              </a:spcBef>
            </a:pPr>
            <a:r>
              <a:rPr lang="tr-TR" altLang="tr-TR" sz="2000"/>
              <a:t>Yenileme (renewal)</a:t>
            </a:r>
          </a:p>
          <a:p>
            <a:pPr>
              <a:lnSpc>
                <a:spcPct val="80000"/>
              </a:lnSpc>
              <a:spcBef>
                <a:spcPct val="40000"/>
              </a:spcBef>
            </a:pPr>
            <a:r>
              <a:rPr lang="tr-TR" altLang="tr-TR" sz="2000"/>
              <a:t>Koruma (conservation)</a:t>
            </a:r>
          </a:p>
          <a:p>
            <a:pPr>
              <a:lnSpc>
                <a:spcPct val="80000"/>
              </a:lnSpc>
              <a:spcBef>
                <a:spcPct val="40000"/>
              </a:spcBef>
            </a:pPr>
            <a:r>
              <a:rPr lang="tr-TR" altLang="tr-TR" sz="2000"/>
              <a:t>Düzenleme (improvement)</a:t>
            </a:r>
          </a:p>
          <a:p>
            <a:pPr>
              <a:lnSpc>
                <a:spcPct val="80000"/>
              </a:lnSpc>
              <a:spcBef>
                <a:spcPct val="40000"/>
              </a:spcBef>
            </a:pPr>
            <a:r>
              <a:rPr lang="tr-TR" altLang="tr-TR" sz="2000"/>
              <a:t>Sağlıklaştırma (rehabilitation) </a:t>
            </a:r>
          </a:p>
          <a:p>
            <a:pPr>
              <a:lnSpc>
                <a:spcPct val="80000"/>
              </a:lnSpc>
              <a:spcBef>
                <a:spcPct val="40000"/>
              </a:spcBef>
            </a:pPr>
            <a:r>
              <a:rPr lang="tr-TR" altLang="tr-TR" sz="2000"/>
              <a:t>Yeniden canlandırma (revitalization)</a:t>
            </a:r>
          </a:p>
          <a:p>
            <a:pPr>
              <a:lnSpc>
                <a:spcPct val="80000"/>
              </a:lnSpc>
              <a:spcBef>
                <a:spcPct val="40000"/>
              </a:spcBef>
            </a:pPr>
            <a:r>
              <a:rPr lang="tr-TR" altLang="tr-TR" sz="2000"/>
              <a:t>Yeniden geliştirme (redevelopment)</a:t>
            </a:r>
          </a:p>
          <a:p>
            <a:pPr>
              <a:lnSpc>
                <a:spcPct val="80000"/>
              </a:lnSpc>
              <a:spcBef>
                <a:spcPct val="40000"/>
              </a:spcBef>
            </a:pPr>
            <a:r>
              <a:rPr lang="tr-TR" altLang="tr-TR" sz="2000"/>
              <a:t>Temizleme (clearance) </a:t>
            </a:r>
          </a:p>
          <a:p>
            <a:pPr>
              <a:lnSpc>
                <a:spcPct val="80000"/>
              </a:lnSpc>
              <a:spcBef>
                <a:spcPct val="40000"/>
              </a:spcBef>
            </a:pPr>
            <a:r>
              <a:rPr lang="tr-TR" altLang="tr-TR" sz="2000"/>
              <a:t>Boşlukları doldurarak geliştirme (infill development)</a:t>
            </a:r>
          </a:p>
          <a:p>
            <a:pPr>
              <a:lnSpc>
                <a:spcPct val="80000"/>
              </a:lnSpc>
              <a:spcBef>
                <a:spcPct val="40000"/>
              </a:spcBef>
            </a:pPr>
            <a:r>
              <a:rPr lang="tr-TR" altLang="tr-TR" sz="2000"/>
              <a:t>Tazeleme-parlatma (refurbishment)</a:t>
            </a:r>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marL="838200" indent="-838200"/>
            <a:r>
              <a:rPr lang="tr-TR" altLang="tr-TR" sz="2400"/>
              <a:t>Kentsel Dönüşümün Tarihsel Gelişimi</a:t>
            </a:r>
          </a:p>
        </p:txBody>
      </p:sp>
      <p:sp>
        <p:nvSpPr>
          <p:cNvPr id="12296" name="Rectangle 8"/>
          <p:cNvSpPr>
            <a:spLocks noChangeArrowheads="1"/>
          </p:cNvSpPr>
          <p:nvPr/>
        </p:nvSpPr>
        <p:spPr bwMode="auto">
          <a:xfrm>
            <a:off x="900113" y="1917700"/>
            <a:ext cx="467995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just">
              <a:spcBef>
                <a:spcPct val="0"/>
              </a:spcBef>
              <a:buFont typeface="Wingdings" panose="05000000000000000000" pitchFamily="2" charset="2"/>
              <a:buNone/>
            </a:pPr>
            <a:r>
              <a:rPr lang="tr-TR" altLang="tr-TR" sz="2000"/>
              <a:t>	Endüstri Devrimi sonrasında, Avrupa’nın büyük kentlerinde işçi sınıfının içinde bulunduğu insanlık dışı koşullar, birçok düşünürü ve plancıyı etkilemiş ve ilk kentsel dönüşüm fikrinin ortaya çıkmasını hızlandırmıştır.</a:t>
            </a:r>
            <a:endParaRPr lang="tr-TR" altLang="tr-TR"/>
          </a:p>
        </p:txBody>
      </p:sp>
      <p:pic>
        <p:nvPicPr>
          <p:cNvPr id="1229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1700213"/>
            <a:ext cx="3179763" cy="345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0" name="Rectangle 4"/>
          <p:cNvSpPr>
            <a:spLocks noChangeArrowheads="1"/>
          </p:cNvSpPr>
          <p:nvPr/>
        </p:nvSpPr>
        <p:spPr bwMode="auto">
          <a:xfrm>
            <a:off x="971550" y="1700213"/>
            <a:ext cx="727392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fontAlgn="base">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just">
              <a:lnSpc>
                <a:spcPct val="90000"/>
              </a:lnSpc>
              <a:spcBef>
                <a:spcPct val="0"/>
              </a:spcBef>
              <a:buFont typeface="Wingdings" panose="05000000000000000000" pitchFamily="2" charset="2"/>
              <a:buNone/>
            </a:pPr>
            <a:r>
              <a:rPr lang="tr-TR" altLang="tr-TR" sz="2000"/>
              <a:t>	İlk olarak, 19. yüzyılda Avrupa’da yaşanan kentsel büyüme hareketleri sonucunda, bazı bölgelerin yıkılıp-yeniden yapılması (kentsel yenileme) şeklinde ortaya çıkmıştır.</a:t>
            </a:r>
          </a:p>
          <a:p>
            <a:pPr algn="just">
              <a:lnSpc>
                <a:spcPct val="90000"/>
              </a:lnSpc>
              <a:spcBef>
                <a:spcPct val="0"/>
              </a:spcBef>
              <a:buFont typeface="Wingdings" panose="05000000000000000000" pitchFamily="2" charset="2"/>
              <a:buNone/>
            </a:pPr>
            <a:endParaRPr lang="tr-TR" altLang="tr-TR" sz="2000"/>
          </a:p>
          <a:p>
            <a:pPr algn="just">
              <a:lnSpc>
                <a:spcPct val="90000"/>
              </a:lnSpc>
              <a:spcBef>
                <a:spcPct val="0"/>
              </a:spcBef>
              <a:buFont typeface="Wingdings" panose="05000000000000000000" pitchFamily="2" charset="2"/>
              <a:buNone/>
            </a:pPr>
            <a:r>
              <a:rPr lang="tr-TR" altLang="tr-TR" sz="2000"/>
              <a:t>	Zaman içinde kentsel dönüşüm sürecinin politik ve ekonomik yapısı değişerek kent planlama süreçlerini de etkilemiştir. Bu nedenle, dünyadaki kentsel dönüşüm uygulamalarında farklı dönemlerde farklı yaklaşımlar sergilendiği söylenebilir.</a:t>
            </a:r>
          </a:p>
          <a:p>
            <a:pPr algn="just">
              <a:lnSpc>
                <a:spcPct val="90000"/>
              </a:lnSpc>
              <a:spcBef>
                <a:spcPct val="0"/>
              </a:spcBef>
              <a:buFont typeface="Wingdings" panose="05000000000000000000" pitchFamily="2" charset="2"/>
              <a:buNone/>
            </a:pPr>
            <a:r>
              <a:rPr lang="tr-TR" altLang="tr-TR" sz="2000"/>
              <a:t>		</a:t>
            </a:r>
          </a:p>
        </p:txBody>
      </p:sp>
      <p:sp>
        <p:nvSpPr>
          <p:cNvPr id="275467" name="Rectangle 11"/>
          <p:cNvSpPr>
            <a:spLocks noGrp="1" noChangeArrowheads="1"/>
          </p:cNvSpPr>
          <p:nvPr>
            <p:ph type="title"/>
          </p:nvPr>
        </p:nvSpPr>
        <p:spPr>
          <a:noFill/>
          <a:ln/>
        </p:spPr>
        <p:txBody>
          <a:bodyPr/>
          <a:lstStyle/>
          <a:p>
            <a:pPr marL="838200" indent="-838200"/>
            <a:r>
              <a:rPr lang="tr-TR" altLang="tr-TR" sz="2400"/>
              <a:t>Kentsel Dönüşümün Tarihsel Gelişimi</a:t>
            </a:r>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altLang="tr-TR" sz="2400"/>
              <a:t>Türkiye’de Kentsel Dönüşüm</a:t>
            </a:r>
          </a:p>
        </p:txBody>
      </p:sp>
      <p:sp>
        <p:nvSpPr>
          <p:cNvPr id="13315" name="Rectangle 3"/>
          <p:cNvSpPr>
            <a:spLocks noGrp="1" noChangeArrowheads="1"/>
          </p:cNvSpPr>
          <p:nvPr>
            <p:ph idx="1"/>
          </p:nvPr>
        </p:nvSpPr>
        <p:spPr>
          <a:xfrm>
            <a:off x="1042988" y="1628775"/>
            <a:ext cx="4752975" cy="4105275"/>
          </a:xfrm>
        </p:spPr>
        <p:txBody>
          <a:bodyPr/>
          <a:lstStyle/>
          <a:p>
            <a:pPr algn="just">
              <a:lnSpc>
                <a:spcPct val="90000"/>
              </a:lnSpc>
              <a:spcBef>
                <a:spcPct val="40000"/>
              </a:spcBef>
              <a:buFont typeface="Wingdings" panose="05000000000000000000" pitchFamily="2" charset="2"/>
              <a:buNone/>
            </a:pPr>
            <a:r>
              <a:rPr lang="tr-TR" altLang="tr-TR" sz="2000"/>
              <a:t>	1950’lerde kırdan kente göçün  hızlanması sonucunda, bu duruma hazırlıksız olan kentlerde sağlıksız büyümenin tohumları atılmıştır. </a:t>
            </a:r>
          </a:p>
          <a:p>
            <a:pPr algn="just">
              <a:lnSpc>
                <a:spcPct val="90000"/>
              </a:lnSpc>
              <a:spcBef>
                <a:spcPct val="40000"/>
              </a:spcBef>
              <a:buFont typeface="Wingdings" panose="05000000000000000000" pitchFamily="2" charset="2"/>
              <a:buNone/>
            </a:pPr>
            <a:r>
              <a:rPr lang="tr-TR" altLang="tr-TR" sz="2000"/>
              <a:t>	</a:t>
            </a:r>
          </a:p>
          <a:p>
            <a:pPr algn="just">
              <a:lnSpc>
                <a:spcPct val="90000"/>
              </a:lnSpc>
              <a:spcBef>
                <a:spcPct val="40000"/>
              </a:spcBef>
              <a:buFont typeface="Wingdings" panose="05000000000000000000" pitchFamily="2" charset="2"/>
              <a:buNone/>
            </a:pPr>
            <a:r>
              <a:rPr lang="tr-TR" altLang="tr-TR" sz="2000"/>
              <a:t>	Sanayileşmenin hızlandırdığı kentleşme süreci, beraberinde özellikle yoğun göç alan Ankara, İstanbul, İzmir gibi kentlerin kontrolsüz bir biçimde büyümesini de getirmiştir. </a:t>
            </a:r>
          </a:p>
          <a:p>
            <a:pPr algn="just">
              <a:lnSpc>
                <a:spcPct val="90000"/>
              </a:lnSpc>
              <a:spcBef>
                <a:spcPct val="40000"/>
              </a:spcBef>
            </a:pPr>
            <a:endParaRPr lang="tr-TR" altLang="tr-TR" sz="2000"/>
          </a:p>
          <a:p>
            <a:pPr algn="just">
              <a:lnSpc>
                <a:spcPct val="90000"/>
              </a:lnSpc>
            </a:pPr>
            <a:endParaRPr lang="tr-TR" altLang="tr-TR" sz="2000"/>
          </a:p>
        </p:txBody>
      </p:sp>
      <p:pic>
        <p:nvPicPr>
          <p:cNvPr id="13316" name="Picture 4" descr="Gecekon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1628775"/>
            <a:ext cx="2705100" cy="41767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r>
              <a:rPr lang="tr-TR" altLang="tr-TR" sz="2400"/>
              <a:t>Türkiye’de Kentsel Dönüşüm</a:t>
            </a:r>
          </a:p>
        </p:txBody>
      </p:sp>
      <p:sp>
        <p:nvSpPr>
          <p:cNvPr id="277507" name="Rectangle 3"/>
          <p:cNvSpPr>
            <a:spLocks noGrp="1" noChangeArrowheads="1"/>
          </p:cNvSpPr>
          <p:nvPr>
            <p:ph idx="1"/>
          </p:nvPr>
        </p:nvSpPr>
        <p:spPr>
          <a:xfrm>
            <a:off x="938213" y="1628775"/>
            <a:ext cx="3849687" cy="4114800"/>
          </a:xfrm>
        </p:spPr>
        <p:txBody>
          <a:bodyPr/>
          <a:lstStyle/>
          <a:p>
            <a:pPr algn="just">
              <a:lnSpc>
                <a:spcPct val="90000"/>
              </a:lnSpc>
              <a:spcBef>
                <a:spcPct val="40000"/>
              </a:spcBef>
              <a:buFont typeface="Wingdings" panose="05000000000000000000" pitchFamily="2" charset="2"/>
              <a:buNone/>
            </a:pPr>
            <a:r>
              <a:rPr lang="tr-TR" altLang="tr-TR" sz="2000"/>
              <a:t>	Beklemedik bir nüfus artışı ile karşılaşan büyük kentlerde, göçe bağlı olarak konut sorunu ortaya çıkmış, bu da beraberinde, göç edenlerin kendi konut sorunlarını kendilerinin çözmesini yani gecekonduları getirmiştir.</a:t>
            </a:r>
          </a:p>
          <a:p>
            <a:pPr algn="just">
              <a:lnSpc>
                <a:spcPct val="90000"/>
              </a:lnSpc>
              <a:spcBef>
                <a:spcPct val="40000"/>
              </a:spcBef>
              <a:buFont typeface="Wingdings" panose="05000000000000000000" pitchFamily="2" charset="2"/>
              <a:buNone/>
            </a:pPr>
            <a:r>
              <a:rPr lang="tr-TR" altLang="tr-TR" sz="2000"/>
              <a:t>	Bu oluşumlar, ülkemizde kentsel dönüşüme ihtiyaç duyan alanların ortaya çıkmasına sebep olmuştur.</a:t>
            </a:r>
          </a:p>
        </p:txBody>
      </p:sp>
      <p:pic>
        <p:nvPicPr>
          <p:cNvPr id="277509" name="Picture 5" descr="F2078608140_22991174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557338"/>
            <a:ext cx="3810000" cy="4248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r-TR" altLang="tr-TR" sz="2400"/>
              <a:t>İlk Uygulamalar</a:t>
            </a:r>
          </a:p>
        </p:txBody>
      </p:sp>
      <p:sp>
        <p:nvSpPr>
          <p:cNvPr id="14339" name="Rectangle 3"/>
          <p:cNvSpPr>
            <a:spLocks noGrp="1" noChangeArrowheads="1"/>
          </p:cNvSpPr>
          <p:nvPr>
            <p:ph idx="1"/>
          </p:nvPr>
        </p:nvSpPr>
        <p:spPr>
          <a:xfrm>
            <a:off x="900113" y="1628775"/>
            <a:ext cx="4392612" cy="4537075"/>
          </a:xfrm>
        </p:spPr>
        <p:txBody>
          <a:bodyPr/>
          <a:lstStyle/>
          <a:p>
            <a:pPr algn="just">
              <a:lnSpc>
                <a:spcPct val="80000"/>
              </a:lnSpc>
              <a:spcBef>
                <a:spcPct val="40000"/>
              </a:spcBef>
              <a:buFont typeface="Wingdings" panose="05000000000000000000" pitchFamily="2" charset="2"/>
              <a:buNone/>
            </a:pPr>
            <a:r>
              <a:rPr lang="tr-TR" altLang="tr-TR" sz="2500"/>
              <a:t>	</a:t>
            </a:r>
            <a:r>
              <a:rPr lang="tr-TR" altLang="tr-TR" sz="1800"/>
              <a:t>1984 yılında, 2981 sayılı “İmar ve Gecekondu Mevzuatına Aykırı Yapılara Uygulanacak Bazı İşlemler ve 6785 Sayılı İmar Kanununun Bir Maddesinin Değiştirilmesi Hakkındaki Kanun”, gecekondu dönüşüm sürecinde önemli rol oynamıştır. </a:t>
            </a:r>
          </a:p>
          <a:p>
            <a:pPr algn="just">
              <a:lnSpc>
                <a:spcPct val="80000"/>
              </a:lnSpc>
              <a:spcBef>
                <a:spcPct val="40000"/>
              </a:spcBef>
              <a:buFont typeface="Wingdings" panose="05000000000000000000" pitchFamily="2" charset="2"/>
              <a:buNone/>
            </a:pPr>
            <a:r>
              <a:rPr lang="tr-TR" altLang="tr-TR" sz="1800"/>
              <a:t>	1980’lerin sonunda, ıslah imar planlarının yanı sıra kentsel dönüşüm projeleri de belediyelerin gündeminde yer almaya başladı. </a:t>
            </a:r>
          </a:p>
          <a:p>
            <a:pPr algn="just">
              <a:lnSpc>
                <a:spcPct val="80000"/>
              </a:lnSpc>
              <a:spcBef>
                <a:spcPct val="40000"/>
              </a:spcBef>
              <a:buFont typeface="Wingdings" panose="05000000000000000000" pitchFamily="2" charset="2"/>
              <a:buNone/>
            </a:pPr>
            <a:r>
              <a:rPr lang="tr-TR" altLang="tr-TR" sz="1800"/>
              <a:t>	Dikmen Vadisi Kentsel Dönüşüm Projesi, gecekondu bölgeleri için hazırlanan ilk kentsel dönüşüm projesi örneği oldu.</a:t>
            </a:r>
          </a:p>
        </p:txBody>
      </p:sp>
      <p:grpSp>
        <p:nvGrpSpPr>
          <p:cNvPr id="14342" name="Group 6"/>
          <p:cNvGrpSpPr>
            <a:grpSpLocks/>
          </p:cNvGrpSpPr>
          <p:nvPr/>
        </p:nvGrpSpPr>
        <p:grpSpPr bwMode="auto">
          <a:xfrm>
            <a:off x="5508625" y="1557338"/>
            <a:ext cx="3024188" cy="4462462"/>
            <a:chOff x="3470" y="981"/>
            <a:chExt cx="1905" cy="2811"/>
          </a:xfrm>
        </p:grpSpPr>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l="2391" t="2388" r="1793" b="3569"/>
            <a:stretch>
              <a:fillRect/>
            </a:stretch>
          </p:blipFill>
          <p:spPr bwMode="auto">
            <a:xfrm>
              <a:off x="3470" y="981"/>
              <a:ext cx="1886" cy="2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1" name="Rectangle 5"/>
            <p:cNvSpPr>
              <a:spLocks noChangeArrowheads="1"/>
            </p:cNvSpPr>
            <p:nvPr/>
          </p:nvSpPr>
          <p:spPr bwMode="auto">
            <a:xfrm>
              <a:off x="3470" y="2205"/>
              <a:ext cx="1905" cy="409"/>
            </a:xfrm>
            <a:prstGeom prst="rect">
              <a:avLst/>
            </a:prstGeom>
            <a:solidFill>
              <a:schemeClr val="bg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cSld>
  <p:clrMapOvr>
    <a:masterClrMapping/>
  </p:clrMapOvr>
  <p:transition>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tr-TR" altLang="tr-TR" sz="2400"/>
              <a:t>2005 Yılı; 5366 sayılı, “Yıpranan Tarihi ve Kültürel Taşınmaz Varlıkların Yenilenerek Korunması Ve Yaşatılarak Kullanılması” kanunu</a:t>
            </a:r>
          </a:p>
        </p:txBody>
      </p:sp>
      <p:sp>
        <p:nvSpPr>
          <p:cNvPr id="281603" name="Rectangle 3"/>
          <p:cNvSpPr>
            <a:spLocks noGrp="1" noChangeArrowheads="1"/>
          </p:cNvSpPr>
          <p:nvPr>
            <p:ph idx="1"/>
          </p:nvPr>
        </p:nvSpPr>
        <p:spPr>
          <a:xfrm>
            <a:off x="930275" y="1700213"/>
            <a:ext cx="7602538" cy="4114800"/>
          </a:xfrm>
        </p:spPr>
        <p:txBody>
          <a:bodyPr/>
          <a:lstStyle/>
          <a:p>
            <a:pPr algn="just">
              <a:buFont typeface="Wingdings" panose="05000000000000000000" pitchFamily="2" charset="2"/>
              <a:buNone/>
            </a:pPr>
            <a:r>
              <a:rPr lang="tr-TR" altLang="tr-TR" sz="2500"/>
              <a:t>	</a:t>
            </a:r>
            <a:r>
              <a:rPr lang="tr-TR" altLang="tr-TR" sz="2000"/>
              <a:t>Bu Kanunun amacı, Belediye ve İl Özel İdarelerince, yıpranan ve özelliğini kaybetmeye yüz tutmuş; kültür ve tabiat varlıklarını koruma kurullarınca sit alanı olarak tescil ve ilan edilen bölgeler ile bu bölgelere ait koruma alanlarının, bölgenin gelişimine uygun olarak yeniden inşa ve restore edilerek, bu bölgelerde konut, ticaret, kültür, turizm ve sosyal donatı alanları oluşturulması, tabiî afet risklerine karşı tedbirler alınması, tarihi ve kültürel taşınmaz varlıkların yenilenerek korunması ve yaşatılarak kullanılmasıdır. </a:t>
            </a:r>
          </a:p>
        </p:txBody>
      </p:sp>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tr-TR" altLang="tr-TR" sz="2400"/>
              <a:t>2005 Yılı; 5393 sayılı, “Belediye Kanunu’nun 73. maddesi’’</a:t>
            </a:r>
          </a:p>
        </p:txBody>
      </p:sp>
      <p:sp>
        <p:nvSpPr>
          <p:cNvPr id="279555" name="Rectangle 3"/>
          <p:cNvSpPr>
            <a:spLocks noGrp="1" noChangeArrowheads="1"/>
          </p:cNvSpPr>
          <p:nvPr>
            <p:ph idx="1"/>
          </p:nvPr>
        </p:nvSpPr>
        <p:spPr>
          <a:xfrm>
            <a:off x="1042988" y="1546225"/>
            <a:ext cx="7561262" cy="4762500"/>
          </a:xfrm>
        </p:spPr>
        <p:txBody>
          <a:bodyPr/>
          <a:lstStyle/>
          <a:p>
            <a:pPr algn="just">
              <a:lnSpc>
                <a:spcPct val="80000"/>
              </a:lnSpc>
            </a:pPr>
            <a:r>
              <a:rPr lang="tr-TR" altLang="tr-TR" sz="1800"/>
              <a:t>Belediye, kentin gelişimine uygun olarak eskiyen kent kısımlarını yeniden inşa ve restore etmek; konut alanları, sanayi ve ticaret alanları, teknoloji parkları ve sosyal donatılar oluşturmak, deprem riskine karşı tedbirler almak veya kentin tarihî ve kültürel dokusunu korumak amacıyla kentsel dönüşüm ve gelişim projeleri uygulayabilir.</a:t>
            </a:r>
          </a:p>
          <a:p>
            <a:pPr algn="just">
              <a:lnSpc>
                <a:spcPct val="80000"/>
              </a:lnSpc>
            </a:pPr>
            <a:r>
              <a:rPr lang="tr-TR" altLang="tr-TR" sz="1800"/>
              <a:t>Kentsel dönüşüm ve gelişim projelerine konu olacak alanlar, meclis üye tam sayısının salt çoğunluğunun kararı ile ilân edilir.</a:t>
            </a:r>
          </a:p>
          <a:p>
            <a:pPr algn="just">
              <a:lnSpc>
                <a:spcPct val="80000"/>
              </a:lnSpc>
            </a:pPr>
            <a:r>
              <a:rPr lang="tr-TR" altLang="tr-TR" sz="1800"/>
              <a:t>Bir yerin kentsel dönüşüm ve gelişim proje alanı olarak ilân edilebilmesi için; o yerin belediye veya mücavir alan sınırları içerisinde bulunması ve en az ellibin metrekare olması şarttır.</a:t>
            </a:r>
          </a:p>
          <a:p>
            <a:pPr algn="just">
              <a:lnSpc>
                <a:spcPct val="80000"/>
              </a:lnSpc>
            </a:pPr>
            <a:r>
              <a:rPr lang="tr-TR" altLang="tr-TR" sz="1800"/>
              <a:t>Kentsel dönüşüm ve gelişim proje alanlarında bulunan yapıların boşaltılması, yıkımı ve kamulaştırılmasında anlaşma yolu esastır. Kentsel dönüşüm ve gelişim projesi kapsamında bulunan mülk sahipleri tarafından açılacak davalar, mahkemelerde öncelikle görüşülür ve karara bağlanır.</a:t>
            </a:r>
          </a:p>
        </p:txBody>
      </p:sp>
    </p:spTree>
  </p:cSld>
  <p:clrMapOvr>
    <a:masterClrMapping/>
  </p:clrMapOvr>
  <p:transition>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Kentsel Dönüşüm Yasal Dayanak</a:t>
            </a:r>
            <a:endParaRPr lang="tr-TR" dirty="0"/>
          </a:p>
        </p:txBody>
      </p:sp>
      <p:sp>
        <p:nvSpPr>
          <p:cNvPr id="3" name="İçerik Yer Tutucusu 2"/>
          <p:cNvSpPr>
            <a:spLocks noGrp="1"/>
          </p:cNvSpPr>
          <p:nvPr>
            <p:ph idx="1"/>
          </p:nvPr>
        </p:nvSpPr>
        <p:spPr/>
        <p:txBody>
          <a:bodyPr/>
          <a:lstStyle/>
          <a:p>
            <a:pPr marL="0" indent="0">
              <a:buNone/>
            </a:pPr>
            <a:r>
              <a:rPr lang="tr-TR" b="1" dirty="0"/>
              <a:t>AFET RİSKİ ALTINDAKİ ALANLARIN </a:t>
            </a:r>
            <a:r>
              <a:rPr lang="tr-TR" b="1" dirty="0" smtClean="0"/>
              <a:t>DÖNÜŞTÜRÜLMESİ HAKKINDA KANUN</a:t>
            </a:r>
          </a:p>
          <a:p>
            <a:pPr marL="0" indent="0">
              <a:buNone/>
            </a:pPr>
            <a:endParaRPr lang="tr-TR" b="1" dirty="0"/>
          </a:p>
          <a:p>
            <a:pPr marL="0" indent="0">
              <a:buNone/>
            </a:pPr>
            <a:r>
              <a:rPr lang="tr-TR" b="1" dirty="0" smtClean="0"/>
              <a:t>Kanun </a:t>
            </a:r>
            <a:r>
              <a:rPr lang="tr-TR" b="1" dirty="0"/>
              <a:t>Numarası	: 6306</a:t>
            </a:r>
          </a:p>
        </p:txBody>
      </p:sp>
    </p:spTree>
    <p:extLst>
      <p:ext uri="{BB962C8B-B14F-4D97-AF65-F5344CB8AC3E}">
        <p14:creationId xmlns:p14="http://schemas.microsoft.com/office/powerpoint/2010/main" val="1971172045"/>
      </p:ext>
    </p:extLst>
  </p:cSld>
  <p:clrMapOvr>
    <a:masterClrMapping/>
  </p:clrMapOvr>
  <p:transition>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smtClean="0"/>
              <a:t>Amaç</a:t>
            </a:r>
            <a:endParaRPr lang="tr-TR" dirty="0" smtClean="0"/>
          </a:p>
          <a:p>
            <a:r>
              <a:rPr lang="tr-TR" b="1" dirty="0" smtClean="0"/>
              <a:t>MADDE 1-</a:t>
            </a:r>
            <a:r>
              <a:rPr lang="tr-TR" dirty="0" smtClean="0"/>
              <a:t> (1) Bu Kanunun amacı; afet riski altındaki alanlar ile bu alanlar dışındaki riskli yapıların bulunduğu arsa ve arazilerde, fen ve sanat norm ve standartlarına uygun, sağlıklı ve güvenli yaşama çevrelerini teşkil etmek üzere iyileştirme, tasfiye ve yenilemelere dair usul ve esasları belirlemektir.</a:t>
            </a:r>
          </a:p>
          <a:p>
            <a:endParaRPr lang="tr-TR" dirty="0"/>
          </a:p>
        </p:txBody>
      </p:sp>
    </p:spTree>
    <p:extLst>
      <p:ext uri="{BB962C8B-B14F-4D97-AF65-F5344CB8AC3E}">
        <p14:creationId xmlns:p14="http://schemas.microsoft.com/office/powerpoint/2010/main" val="1633618487"/>
      </p:ext>
    </p:extLst>
  </p:cSld>
  <p:clrMapOvr>
    <a:masterClrMapping/>
  </p:clrMapOvr>
  <p:transition>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6"/>
          <p:cNvSpPr>
            <a:spLocks noChangeArrowheads="1"/>
          </p:cNvSpPr>
          <p:nvPr/>
        </p:nvSpPr>
        <p:spPr bwMode="auto">
          <a:xfrm>
            <a:off x="1331913" y="1530350"/>
            <a:ext cx="7272337" cy="493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gn="just">
              <a:lnSpc>
                <a:spcPct val="90000"/>
              </a:lnSpc>
              <a:spcBef>
                <a:spcPct val="20000"/>
              </a:spcBef>
              <a:buClr>
                <a:schemeClr val="tx2"/>
              </a:buClr>
              <a:buSzPct val="70000"/>
              <a:buFont typeface="Wingdings" panose="05000000000000000000" pitchFamily="2" charset="2"/>
              <a:buChar char="¡"/>
            </a:pPr>
            <a:r>
              <a:rPr lang="tr-TR" altLang="tr-TR">
                <a:latin typeface="Verdana" panose="020B0604030504040204" pitchFamily="34" charset="0"/>
              </a:rPr>
              <a:t>Türkiye’deki deprem     gerçeği de göz önüne alınacak olursa, yerleşim alanlarının, kişilerin rahatı ve güvenliği sağlanabilecektir.</a:t>
            </a:r>
          </a:p>
          <a:p>
            <a:pPr algn="just">
              <a:lnSpc>
                <a:spcPct val="90000"/>
              </a:lnSpc>
              <a:spcBef>
                <a:spcPct val="20000"/>
              </a:spcBef>
              <a:buClr>
                <a:schemeClr val="tx2"/>
              </a:buClr>
              <a:buSzPct val="70000"/>
              <a:buFont typeface="Wingdings" panose="05000000000000000000" pitchFamily="2" charset="2"/>
              <a:buChar char="¡"/>
            </a:pPr>
            <a:r>
              <a:rPr lang="tr-TR" altLang="tr-TR">
                <a:latin typeface="Verdana" panose="020B0604030504040204" pitchFamily="34" charset="0"/>
              </a:rPr>
              <a:t>Gecekondu alanları, tarihî alanlar ve deprem riski taşıyan alanlar ile ilgili teknik tedbirler anılabilecektir.</a:t>
            </a:r>
          </a:p>
          <a:p>
            <a:pPr algn="just">
              <a:lnSpc>
                <a:spcPct val="90000"/>
              </a:lnSpc>
              <a:spcBef>
                <a:spcPct val="20000"/>
              </a:spcBef>
              <a:buClr>
                <a:schemeClr val="tx2"/>
              </a:buClr>
              <a:buSzPct val="70000"/>
              <a:buFont typeface="Wingdings" panose="05000000000000000000" pitchFamily="2" charset="2"/>
              <a:buChar char="¡"/>
            </a:pPr>
            <a:r>
              <a:rPr lang="tr-TR" altLang="tr-TR">
                <a:latin typeface="Verdana" panose="020B0604030504040204" pitchFamily="34" charset="0"/>
              </a:rPr>
              <a:t>Kent dokusunu oluşturan; ulaşım, iletişim, teknik altyapı vb. birçok öğenin fiziksel olarak sürekli değişim ihtiyacına cevap verilebilecek, alternatif üretimler yapılabilecektir.</a:t>
            </a:r>
          </a:p>
          <a:p>
            <a:pPr algn="just">
              <a:lnSpc>
                <a:spcPct val="90000"/>
              </a:lnSpc>
              <a:spcBef>
                <a:spcPct val="20000"/>
              </a:spcBef>
              <a:buClr>
                <a:schemeClr val="tx2"/>
              </a:buClr>
              <a:buSzPct val="70000"/>
              <a:buFont typeface="Wingdings" panose="05000000000000000000" pitchFamily="2" charset="2"/>
              <a:buChar char="¡"/>
            </a:pPr>
            <a:r>
              <a:rPr lang="tr-TR" altLang="tr-TR">
                <a:latin typeface="Verdana" panose="020B0604030504040204" pitchFamily="34" charset="0"/>
              </a:rPr>
              <a:t>Kültürel miras varlıkları korunabilecektir.</a:t>
            </a:r>
          </a:p>
          <a:p>
            <a:pPr algn="just">
              <a:lnSpc>
                <a:spcPct val="90000"/>
              </a:lnSpc>
              <a:spcBef>
                <a:spcPct val="20000"/>
              </a:spcBef>
              <a:buClr>
                <a:schemeClr val="tx2"/>
              </a:buClr>
              <a:buSzPct val="70000"/>
              <a:buFont typeface="Wingdings" panose="05000000000000000000" pitchFamily="2" charset="2"/>
              <a:buChar char="¡"/>
            </a:pPr>
            <a:r>
              <a:rPr lang="tr-TR" altLang="tr-TR">
                <a:latin typeface="Verdana" panose="020B0604030504040204" pitchFamily="34" charset="0"/>
              </a:rPr>
              <a:t>Kentsel alanların en etkin biçimde kullanımı sağlanabilecek ve gereksiz kentsel yayılmadan kaçınılabilecektir. </a:t>
            </a:r>
          </a:p>
          <a:p>
            <a:pPr algn="just">
              <a:lnSpc>
                <a:spcPct val="90000"/>
              </a:lnSpc>
              <a:spcBef>
                <a:spcPct val="20000"/>
              </a:spcBef>
              <a:buClr>
                <a:schemeClr val="tx2"/>
              </a:buClr>
              <a:buSzPct val="70000"/>
              <a:buFont typeface="Wingdings" panose="05000000000000000000" pitchFamily="2" charset="2"/>
              <a:buChar char="¡"/>
            </a:pPr>
            <a:r>
              <a:rPr lang="tr-TR" altLang="tr-TR">
                <a:latin typeface="Verdana" panose="020B0604030504040204" pitchFamily="34" charset="0"/>
              </a:rPr>
              <a:t>Sosyo Ekonomik tedbirler ile; Fiziksel ve toplumsal çöküntü alanları haline gelen kent parçalarında ekonomik canlılığı yeniden sağlanabilecektir. </a:t>
            </a:r>
          </a:p>
          <a:p>
            <a:pPr algn="just">
              <a:lnSpc>
                <a:spcPct val="90000"/>
              </a:lnSpc>
              <a:spcBef>
                <a:spcPct val="20000"/>
              </a:spcBef>
              <a:buClr>
                <a:schemeClr val="tx2"/>
              </a:buClr>
              <a:buSzPct val="70000"/>
              <a:buFont typeface="Wingdings" panose="05000000000000000000" pitchFamily="2" charset="2"/>
              <a:buChar char="¡"/>
            </a:pPr>
            <a:r>
              <a:rPr lang="tr-TR" altLang="tr-TR">
                <a:latin typeface="Verdana" panose="020B0604030504040204" pitchFamily="34" charset="0"/>
              </a:rPr>
              <a:t>Kentlilerin refah ve yaşam kalitesini artırıcı yaklaşımlar ortaya konabilecektir. </a:t>
            </a:r>
          </a:p>
          <a:p>
            <a:pPr algn="just">
              <a:lnSpc>
                <a:spcPct val="90000"/>
              </a:lnSpc>
              <a:spcBef>
                <a:spcPct val="20000"/>
              </a:spcBef>
              <a:buClr>
                <a:schemeClr val="tx2"/>
              </a:buClr>
              <a:buSzPct val="70000"/>
              <a:buFont typeface="Wingdings" panose="05000000000000000000" pitchFamily="2" charset="2"/>
              <a:buChar char="¡"/>
            </a:pPr>
            <a:endParaRPr lang="tr-TR" altLang="tr-TR">
              <a:latin typeface="Verdana" panose="020B0604030504040204" pitchFamily="34" charset="0"/>
            </a:endParaRPr>
          </a:p>
        </p:txBody>
      </p:sp>
      <p:sp>
        <p:nvSpPr>
          <p:cNvPr id="23559" name="Rectangle 7"/>
          <p:cNvSpPr>
            <a:spLocks noChangeArrowheads="1"/>
          </p:cNvSpPr>
          <p:nvPr/>
        </p:nvSpPr>
        <p:spPr bwMode="auto">
          <a:xfrm>
            <a:off x="1476375" y="1052513"/>
            <a:ext cx="4751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2400">
                <a:solidFill>
                  <a:schemeClr val="tx2"/>
                </a:solidFill>
              </a:rPr>
              <a:t>Ketsel Dönüşüm İle</a:t>
            </a:r>
          </a:p>
        </p:txBody>
      </p:sp>
    </p:spTree>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536</TotalTime>
  <Words>499</Words>
  <Application>Microsoft Office PowerPoint</Application>
  <PresentationFormat>Ekran Gösterisi (4:3)</PresentationFormat>
  <Paragraphs>81</Paragraphs>
  <Slides>16</Slides>
  <Notes>14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16</vt:i4>
      </vt:variant>
    </vt:vector>
  </HeadingPairs>
  <TitlesOfParts>
    <vt:vector size="21" baseType="lpstr">
      <vt:lpstr>Arial</vt:lpstr>
      <vt:lpstr>Times New Roman</vt:lpstr>
      <vt:lpstr>Verdana</vt:lpstr>
      <vt:lpstr>Wingdings</vt:lpstr>
      <vt:lpstr>Office Teması</vt:lpstr>
      <vt:lpstr>KENTSEL DÖNÜŞÜM UYGULAMALARI</vt:lpstr>
      <vt:lpstr>Dönüşüm </vt:lpstr>
      <vt:lpstr>Kentsel Dönüşüm</vt:lpstr>
      <vt:lpstr>Kentsel Dönüşüm</vt:lpstr>
      <vt:lpstr>Kentsel Dönüşümün Hedefleri</vt:lpstr>
      <vt:lpstr>Kentsel Dönüşüm Uygulama Biçimleri </vt:lpstr>
      <vt:lpstr>Kentsel Dönüşümün Tarihsel Gelişimi</vt:lpstr>
      <vt:lpstr>Kentsel Dönüşümün Tarihsel Gelişimi</vt:lpstr>
      <vt:lpstr>Türkiye’de Kentsel Dönüşüm</vt:lpstr>
      <vt:lpstr>Türkiye’de Kentsel Dönüşüm</vt:lpstr>
      <vt:lpstr>İlk Uygulamalar</vt:lpstr>
      <vt:lpstr>2005 Yılı; 5366 sayılı, “Yıpranan Tarihi ve Kültürel Taşınmaz Varlıkların Yenilenerek Korunması Ve Yaşatılarak Kullanılması” kanunu</vt:lpstr>
      <vt:lpstr>2005 Yılı; 5393 sayılı, “Belediye Kanunu’nun 73. maddesi’’</vt:lpstr>
      <vt:lpstr>Kentsel Dönüşüm Yasal Dayanak</vt:lpstr>
      <vt:lpstr>PowerPoint Sunusu</vt:lpstr>
      <vt:lpstr>PowerPoint Sunusu</vt:lpstr>
    </vt:vector>
  </TitlesOfParts>
  <Company>ŞİŞMAN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Aziz ŞİŞMAN</dc:creator>
  <cp:lastModifiedBy>Windows Kullanıcısı</cp:lastModifiedBy>
  <cp:revision>59</cp:revision>
  <dcterms:created xsi:type="dcterms:W3CDTF">2008-11-25T19:19:36Z</dcterms:created>
  <dcterms:modified xsi:type="dcterms:W3CDTF">2020-01-13T08:39:05Z</dcterms:modified>
</cp:coreProperties>
</file>